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9E414C8-EFD8-40C6-9E1C-A3913F3D758E}">
  <a:tblStyle styleId="{59E414C8-EFD8-40C6-9E1C-A3913F3D75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a8c4861c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7a8c4861c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7a8c4861c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7a8c4861c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a8c4861c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a8c4861c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a8c4861c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7a8c4861c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aea9d85c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aea9d85c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a8c4861c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7a8c4861c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7a8c4861c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7a8c4861c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7aea9d85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7aea9d85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7aea9d85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7aea9d85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7aea9d85c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7aea9d85c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a8c4861c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a8c4861c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7aea9d85c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7aea9d85c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7aea9d85c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7aea9d85c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aea9d85c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7aea9d85c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7aea9d85c9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7aea9d85c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aea9d85c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7aea9d85c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7aea9d85c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7aea9d85c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7aea9d85c9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7aea9d85c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7a8c4861c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7a8c4861c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7a8c4861c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7a8c4861c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a8c4861c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7a8c4861c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7a8c4861c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7a8c4861c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a8c4861c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7a8c4861c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7a8c4861c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7a8c4861c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a8c4861c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7a8c4861c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Core Java, осень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811" y="705675"/>
            <a:ext cx="6642374" cy="430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Приведение типов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5" name="Google Shape;135;p23"/>
          <p:cNvGraphicFramePr/>
          <p:nvPr/>
        </p:nvGraphicFramePr>
        <p:xfrm>
          <a:off x="311700" y="120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{59E414C8-EFD8-40C6-9E1C-A3913F3D758E}</a:tableStyleId>
              </a:tblPr>
              <a:tblGrid>
                <a:gridCol w="6839250"/>
              </a:tblGrid>
              <a:tr h="2716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x = 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long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y = x; </a:t>
                      </a:r>
                      <a:r>
                        <a:rPr i="1" lang="ru">
                          <a:solidFill>
                            <a:schemeClr val="dk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//y = 10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z = 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2147483647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</a:t>
                      </a:r>
                      <a:r>
                        <a:rPr i="1" lang="ru">
                          <a:solidFill>
                            <a:schemeClr val="dk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//MAX_VALUE для int</a:t>
                      </a:r>
                      <a:br>
                        <a:rPr lang="ru">
                          <a:solidFill>
                            <a:schemeClr val="dk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short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 = (</a:t>
                      </a: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short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z; </a:t>
                      </a:r>
                      <a:r>
                        <a:rPr i="1" lang="ru">
                          <a:solidFill>
                            <a:schemeClr val="dk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//z = -1 Тут мы получим переполнение</a:t>
                      </a:r>
                      <a:br>
                        <a:rPr lang="ru">
                          <a:solidFill>
                            <a:schemeClr val="dk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boolean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f = </a:t>
                      </a: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 = (</a:t>
                      </a: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f; </a:t>
                      </a:r>
                      <a:r>
                        <a:rPr i="1" lang="ru">
                          <a:solidFill>
                            <a:schemeClr val="dk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//ошибка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Операторы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436" y="1017737"/>
            <a:ext cx="5841127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Области видимости</a:t>
            </a:r>
            <a:endParaRPr/>
          </a:p>
        </p:txBody>
      </p:sp>
      <p:graphicFrame>
        <p:nvGraphicFramePr>
          <p:cNvPr id="148" name="Google Shape;148;p25"/>
          <p:cNvGraphicFramePr/>
          <p:nvPr/>
        </p:nvGraphicFramePr>
        <p:xfrm>
          <a:off x="311700" y="1913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{59E414C8-EFD8-40C6-9E1C-A3913F3D758E}</a:tableStyleId>
              </a:tblPr>
              <a:tblGrid>
                <a:gridCol w="2456475"/>
              </a:tblGrid>
              <a:tr h="1315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x = 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r>
                        <a:rPr lang="ru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++x; </a:t>
                      </a:r>
                      <a:r>
                        <a:rPr lang="ru">
                          <a:solidFill>
                            <a:schemeClr val="dk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//ошибка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9" name="Google Shape;149;p25"/>
          <p:cNvSpPr txBox="1"/>
          <p:nvPr/>
        </p:nvSpPr>
        <p:spPr>
          <a:xfrm>
            <a:off x="311700" y="1452125"/>
            <a:ext cx="166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Обращение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2217250" y="1452125"/>
            <a:ext cx="245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 sz="1800">
                <a:solidFill>
                  <a:schemeClr val="dk1"/>
                </a:solidFill>
              </a:rPr>
              <a:t>Перекрытие</a:t>
            </a:r>
            <a:endParaRPr/>
          </a:p>
        </p:txBody>
      </p:sp>
      <p:graphicFrame>
        <p:nvGraphicFramePr>
          <p:cNvPr id="151" name="Google Shape;151;p25"/>
          <p:cNvGraphicFramePr/>
          <p:nvPr/>
        </p:nvGraphicFramePr>
        <p:xfrm>
          <a:off x="2217250" y="195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{59E414C8-EFD8-40C6-9E1C-A3913F3D758E}</a:tableStyleId>
              </a:tblPr>
              <a:tblGrid>
                <a:gridCol w="3120525"/>
              </a:tblGrid>
              <a:tr h="1265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x = 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r>
                        <a:rPr lang="ru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++x;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ru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x = 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r>
                        <a:rPr lang="ru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System.out.println(x);</a:t>
                      </a:r>
                      <a:endParaRPr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2" name="Google Shape;152;p25"/>
          <p:cNvSpPr txBox="1"/>
          <p:nvPr/>
        </p:nvSpPr>
        <p:spPr>
          <a:xfrm>
            <a:off x="5337775" y="1452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Перекрытие</a:t>
            </a: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5337775" y="1913825"/>
            <a:ext cx="3806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x = </a:t>
            </a:r>
            <a:r>
              <a:rPr lang="ru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ru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ru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x = </a:t>
            </a:r>
            <a:r>
              <a:rPr lang="ru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++x;</a:t>
            </a:r>
            <a:br>
              <a:rPr lang="ru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ru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System.out.println(x);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Области видимости</a:t>
            </a:r>
            <a:endParaRPr/>
          </a:p>
        </p:txBody>
      </p:sp>
      <p:graphicFrame>
        <p:nvGraphicFramePr>
          <p:cNvPr id="159" name="Google Shape;159;p26"/>
          <p:cNvGraphicFramePr/>
          <p:nvPr/>
        </p:nvGraphicFramePr>
        <p:xfrm>
          <a:off x="311700" y="1913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{59E414C8-EFD8-40C6-9E1C-A3913F3D758E}</a:tableStyleId>
              </a:tblPr>
              <a:tblGrid>
                <a:gridCol w="2456475"/>
              </a:tblGrid>
              <a:tr h="1315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x = 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r>
                        <a:rPr lang="ru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++x; </a:t>
                      </a:r>
                      <a:r>
                        <a:rPr lang="ru">
                          <a:solidFill>
                            <a:schemeClr val="dk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//ошибка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0" name="Google Shape;160;p26"/>
          <p:cNvSpPr txBox="1"/>
          <p:nvPr/>
        </p:nvSpPr>
        <p:spPr>
          <a:xfrm>
            <a:off x="311700" y="1452125"/>
            <a:ext cx="166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Обращение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2217250" y="1452125"/>
            <a:ext cx="245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 sz="1800">
                <a:solidFill>
                  <a:schemeClr val="dk1"/>
                </a:solidFill>
              </a:rPr>
              <a:t>Перекрытие</a:t>
            </a:r>
            <a:endParaRPr/>
          </a:p>
        </p:txBody>
      </p:sp>
      <p:graphicFrame>
        <p:nvGraphicFramePr>
          <p:cNvPr id="162" name="Google Shape;162;p26"/>
          <p:cNvGraphicFramePr/>
          <p:nvPr/>
        </p:nvGraphicFramePr>
        <p:xfrm>
          <a:off x="2217250" y="195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{59E414C8-EFD8-40C6-9E1C-A3913F3D758E}</a:tableStyleId>
              </a:tblPr>
              <a:tblGrid>
                <a:gridCol w="3120525"/>
              </a:tblGrid>
              <a:tr h="1265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x = 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r>
                        <a:rPr lang="ru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++x;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ru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x = 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r>
                        <a:rPr lang="ru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System.out.println(x); </a:t>
                      </a:r>
                      <a:r>
                        <a:rPr lang="ru">
                          <a:solidFill>
                            <a:schemeClr val="dk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10</a:t>
                      </a:r>
                      <a:endParaRPr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3" name="Google Shape;163;p26"/>
          <p:cNvSpPr txBox="1"/>
          <p:nvPr/>
        </p:nvSpPr>
        <p:spPr>
          <a:xfrm>
            <a:off x="5337775" y="1452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Перекрытие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5337775" y="1913825"/>
            <a:ext cx="38061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x = </a:t>
            </a:r>
            <a:r>
              <a:rPr lang="ru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ru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ru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x = </a:t>
            </a:r>
            <a:r>
              <a:rPr lang="ru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++x;</a:t>
            </a:r>
            <a:br>
              <a:rPr lang="ru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ru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System.out.println(x);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ошибка variable x is already defined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Циклы и все такое</a:t>
            </a:r>
            <a:endParaRPr/>
          </a:p>
        </p:txBody>
      </p:sp>
      <p:graphicFrame>
        <p:nvGraphicFramePr>
          <p:cNvPr id="170" name="Google Shape;170;p27"/>
          <p:cNvGraphicFramePr/>
          <p:nvPr/>
        </p:nvGraphicFramePr>
        <p:xfrm>
          <a:off x="311700" y="1647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{59E414C8-EFD8-40C6-9E1C-A3913F3D758E}</a:tableStyleId>
              </a:tblPr>
              <a:tblGrid>
                <a:gridCol w="435295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3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x = </a:t>
                      </a:r>
                      <a:r>
                        <a:rPr lang="ru" sz="130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r>
                        <a:rPr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 sz="13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(x &gt; </a:t>
                      </a:r>
                      <a:r>
                        <a:rPr lang="ru" sz="130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r>
                        <a:rPr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{</a:t>
                      </a:r>
                      <a:br>
                        <a:rPr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System.out.println(</a:t>
                      </a:r>
                      <a:r>
                        <a:rPr b="1" lang="ru" sz="13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"Приз получает Маша"</a:t>
                      </a:r>
                      <a:r>
                        <a:rPr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 </a:t>
                      </a:r>
                      <a:r>
                        <a:rPr b="1" lang="ru" sz="13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else</a:t>
                      </a:r>
                      <a:r>
                        <a:rPr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br>
                        <a:rPr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System.out.println(</a:t>
                      </a:r>
                      <a:r>
                        <a:rPr b="1" lang="ru" sz="13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"Приз получает Ваня"</a:t>
                      </a:r>
                      <a:r>
                        <a:rPr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3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1" name="Google Shape;171;p27"/>
          <p:cNvSpPr txBox="1"/>
          <p:nvPr/>
        </p:nvSpPr>
        <p:spPr>
          <a:xfrm>
            <a:off x="311700" y="11860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if (...) </a:t>
            </a:r>
            <a:endParaRPr/>
          </a:p>
        </p:txBody>
      </p:sp>
      <p:sp>
        <p:nvSpPr>
          <p:cNvPr id="172" name="Google Shape;172;p27"/>
          <p:cNvSpPr txBox="1"/>
          <p:nvPr/>
        </p:nvSpPr>
        <p:spPr>
          <a:xfrm>
            <a:off x="4572000" y="1629300"/>
            <a:ext cx="42258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x = </a:t>
            </a:r>
            <a:r>
              <a:rPr lang="ru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ru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1" lang="ru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y = </a:t>
            </a:r>
            <a:r>
              <a:rPr lang="ru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1" lang="ru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ru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(x &gt; </a:t>
            </a:r>
            <a:r>
              <a:rPr lang="ru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ru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&amp;&amp; y &gt; </a:t>
            </a:r>
            <a:r>
              <a:rPr lang="ru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ru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System.out.println(</a:t>
            </a:r>
            <a:r>
              <a:rPr b="1" lang="ru" sz="13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"Приз получает Маша"</a:t>
            </a:r>
            <a:r>
              <a:rPr lang="ru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ru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b="1" lang="ru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ru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ru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System.out.println(</a:t>
            </a:r>
            <a:r>
              <a:rPr b="1" lang="ru" sz="13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"Приз получает Ваня"</a:t>
            </a:r>
            <a:r>
              <a:rPr lang="ru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ru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3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8" name="Google Shape;178;p28"/>
          <p:cNvGraphicFramePr/>
          <p:nvPr/>
        </p:nvGraphicFramePr>
        <p:xfrm>
          <a:off x="311700" y="159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{59E414C8-EFD8-40C6-9E1C-A3913F3D758E}</a:tableStyleId>
              </a:tblPr>
              <a:tblGrid>
                <a:gridCol w="354822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x = </a:t>
                      </a:r>
                      <a:r>
                        <a:rPr lang="ru" sz="150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 sz="15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while</a:t>
                      </a: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(x &lt; </a:t>
                      </a:r>
                      <a:r>
                        <a:rPr lang="ru" sz="150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{</a:t>
                      </a:r>
                      <a:b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++x;</a:t>
                      </a:r>
                      <a:b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System.out.println(</a:t>
                      </a:r>
                      <a:r>
                        <a:rPr b="1" lang="ru" sz="15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"x: "</a:t>
                      </a: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+ x);</a:t>
                      </a:r>
                      <a:b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5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9" name="Google Shape;179;p28"/>
          <p:cNvSpPr txBox="1"/>
          <p:nvPr/>
        </p:nvSpPr>
        <p:spPr>
          <a:xfrm>
            <a:off x="311700" y="11524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while</a:t>
            </a:r>
            <a:r>
              <a:rPr lang="ru" sz="1800">
                <a:solidFill>
                  <a:schemeClr val="dk1"/>
                </a:solidFill>
              </a:rPr>
              <a:t> (...) 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80" name="Google Shape;180;p28"/>
          <p:cNvGraphicFramePr/>
          <p:nvPr/>
        </p:nvGraphicFramePr>
        <p:xfrm>
          <a:off x="5058575" y="157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{59E414C8-EFD8-40C6-9E1C-A3913F3D758E}</a:tableStyleId>
              </a:tblPr>
              <a:tblGrid>
                <a:gridCol w="373392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x = </a:t>
                      </a:r>
                      <a:r>
                        <a:rPr lang="ru" sz="150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 sz="15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while</a:t>
                      </a: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(x &lt; </a:t>
                      </a:r>
                      <a:r>
                        <a:rPr lang="ru" sz="150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{</a:t>
                      </a:r>
                      <a:b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b="1" lang="ru" sz="15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(x == </a:t>
                      </a:r>
                      <a:r>
                        <a:rPr lang="ru" sz="150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b="1" lang="ru" sz="15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break</a:t>
                      </a: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++x;</a:t>
                      </a:r>
                      <a:b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System.out.println(</a:t>
                      </a:r>
                      <a:r>
                        <a:rPr b="1" lang="ru" sz="15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"x: "</a:t>
                      </a: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+ x);</a:t>
                      </a:r>
                      <a:b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5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1" name="Google Shape;181;p28"/>
          <p:cNvSpPr txBox="1"/>
          <p:nvPr/>
        </p:nvSpPr>
        <p:spPr>
          <a:xfrm>
            <a:off x="5058575" y="11524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while (...) + break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7" name="Google Shape;187;p29"/>
          <p:cNvGraphicFramePr/>
          <p:nvPr/>
        </p:nvGraphicFramePr>
        <p:xfrm>
          <a:off x="311700" y="1708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{59E414C8-EFD8-40C6-9E1C-A3913F3D758E}</a:tableStyleId>
              </a:tblPr>
              <a:tblGrid>
                <a:gridCol w="41559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long</a:t>
                      </a:r>
                      <a:r>
                        <a:rPr b="1"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l = </a:t>
                      </a:r>
                      <a:r>
                        <a:rPr b="1" lang="ru" sz="150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10L</a:t>
                      </a:r>
                      <a:r>
                        <a:rPr b="1"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b="1"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 sz="15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</a:t>
                      </a:r>
                      <a:r>
                        <a:rPr b="1"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</a:t>
                      </a:r>
                      <a:r>
                        <a:rPr b="1" lang="ru" sz="15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b="1"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 = </a:t>
                      </a:r>
                      <a:r>
                        <a:rPr b="1" lang="ru" sz="150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b="1"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i &lt; </a:t>
                      </a:r>
                      <a:r>
                        <a:rPr b="1" lang="ru" sz="150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r>
                        <a:rPr b="1"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++i) {</a:t>
                      </a:r>
                      <a:br>
                        <a:rPr b="1"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l += i;</a:t>
                      </a:r>
                      <a:br>
                        <a:rPr b="1"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b="1"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System.out.println(</a:t>
                      </a:r>
                      <a:r>
                        <a:rPr b="1" lang="ru" sz="15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"l: "</a:t>
                      </a:r>
                      <a:r>
                        <a:rPr b="1"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+ l);</a:t>
                      </a:r>
                      <a:endParaRPr b="1" sz="1500">
                        <a:solidFill>
                          <a:srgbClr val="000080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8" name="Google Shape;188;p29"/>
          <p:cNvSpPr txBox="1"/>
          <p:nvPr/>
        </p:nvSpPr>
        <p:spPr>
          <a:xfrm>
            <a:off x="311700" y="113208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for</a:t>
            </a:r>
            <a:r>
              <a:rPr lang="ru" sz="1800">
                <a:solidFill>
                  <a:schemeClr val="dk1"/>
                </a:solidFill>
              </a:rPr>
              <a:t> (...)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0"/>
          <p:cNvSpPr txBox="1"/>
          <p:nvPr/>
        </p:nvSpPr>
        <p:spPr>
          <a:xfrm>
            <a:off x="311700" y="10177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switch</a:t>
            </a:r>
            <a:r>
              <a:rPr lang="ru" sz="1800">
                <a:solidFill>
                  <a:schemeClr val="dk1"/>
                </a:solidFill>
              </a:rPr>
              <a:t> (...)  + case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95" name="Google Shape;195;p30"/>
          <p:cNvGraphicFramePr/>
          <p:nvPr/>
        </p:nvGraphicFramePr>
        <p:xfrm>
          <a:off x="311700" y="158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{59E414C8-EFD8-40C6-9E1C-A3913F3D758E}</a:tableStyleId>
              </a:tblPr>
              <a:tblGrid>
                <a:gridCol w="5714775"/>
              </a:tblGrid>
              <a:tr h="3347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String day = </a:t>
                      </a:r>
                      <a:r>
                        <a:rPr b="1" lang="ru" sz="13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"Thursday"</a:t>
                      </a:r>
                      <a: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 sz="13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switch</a:t>
                      </a:r>
                      <a: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(day) {</a:t>
                      </a:r>
                      <a:b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b="1" lang="ru" sz="13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case</a:t>
                      </a:r>
                      <a: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ru" sz="13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"Monday"</a:t>
                      </a:r>
                      <a: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b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System.out.println(</a:t>
                      </a:r>
                      <a:r>
                        <a:rPr b="1" lang="ru" sz="13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"Today is windy !"</a:t>
                      </a:r>
                      <a: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</a:t>
                      </a:r>
                      <a:r>
                        <a:rPr b="1" lang="ru" sz="13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break</a:t>
                      </a:r>
                      <a: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b="1" lang="ru" sz="13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case</a:t>
                      </a:r>
                      <a: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ru" sz="13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"Thursday"</a:t>
                      </a:r>
                      <a: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b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System.out.println(</a:t>
                      </a:r>
                      <a:r>
                        <a:rPr b="1" lang="ru" sz="13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"Today is sunny !"</a:t>
                      </a:r>
                      <a: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</a:t>
                      </a:r>
                      <a:r>
                        <a:rPr b="1" lang="ru" sz="13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break</a:t>
                      </a:r>
                      <a: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b="1" lang="ru" sz="13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case</a:t>
                      </a:r>
                      <a: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ru" sz="13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"Wednesday"</a:t>
                      </a:r>
                      <a: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b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System.out.println(</a:t>
                      </a:r>
                      <a:r>
                        <a:rPr b="1" lang="ru" sz="13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"Today is rainy!"</a:t>
                      </a:r>
                      <a: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</a:t>
                      </a:r>
                      <a:r>
                        <a:rPr b="1" lang="ru" sz="13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break</a:t>
                      </a:r>
                      <a: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b="1" lang="ru" sz="13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default</a:t>
                      </a:r>
                      <a: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b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System.out.println(</a:t>
                      </a:r>
                      <a:r>
                        <a:rPr b="1" lang="ru" sz="13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"Oooops, something wrong !"</a:t>
                      </a:r>
                      <a: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b="1" lang="ru" sz="13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endParaRPr b="1" sz="1300">
                        <a:solidFill>
                          <a:srgbClr val="000080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Немного стандартной библиотеки</a:t>
            </a:r>
            <a:endParaRPr/>
          </a:p>
        </p:txBody>
      </p:sp>
      <p:sp>
        <p:nvSpPr>
          <p:cNvPr id="201" name="Google Shape;201;p31"/>
          <p:cNvSpPr txBox="1"/>
          <p:nvPr/>
        </p:nvSpPr>
        <p:spPr>
          <a:xfrm>
            <a:off x="311700" y="1136750"/>
            <a:ext cx="282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Класс Math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02" name="Google Shape;202;p31"/>
          <p:cNvGraphicFramePr/>
          <p:nvPr/>
        </p:nvGraphicFramePr>
        <p:xfrm>
          <a:off x="311700" y="221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{59E414C8-EFD8-40C6-9E1C-A3913F3D758E}</a:tableStyleId>
              </a:tblPr>
              <a:tblGrid>
                <a:gridCol w="8832300"/>
              </a:tblGrid>
              <a:tr h="2564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Math.abs(-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 </a:t>
                      </a:r>
                      <a:r>
                        <a:rPr i="1"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0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Math.sin(Math.toRadians(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)); </a:t>
                      </a:r>
                      <a:r>
                        <a:rPr i="1"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0.0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Math.pow(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 </a:t>
                      </a:r>
                      <a:r>
                        <a:rPr i="1"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4.0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Math.sqrt(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 </a:t>
                      </a:r>
                      <a:r>
                        <a:rPr i="1"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2.0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Math.cbrt(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125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 </a:t>
                      </a:r>
                      <a:r>
                        <a:rPr i="1"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5.0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Math.random(); </a:t>
                      </a:r>
                      <a:r>
                        <a:rPr i="1"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число от 0.0 до 1.0.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(Math.random()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*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((max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min)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+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)) + min; </a:t>
                      </a:r>
                      <a:r>
                        <a:rPr i="1"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число в промежутке от min до max.</a:t>
                      </a:r>
                      <a:endParaRPr>
                        <a:solidFill>
                          <a:srgbClr val="7A7E85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3" name="Google Shape;203;p31"/>
          <p:cNvGraphicFramePr/>
          <p:nvPr/>
        </p:nvGraphicFramePr>
        <p:xfrm>
          <a:off x="311700" y="171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{59E414C8-EFD8-40C6-9E1C-A3913F3D758E}</a:tableStyleId>
              </a:tblPr>
              <a:tblGrid>
                <a:gridCol w="46343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java.lang.Math;</a:t>
                      </a:r>
                      <a:endParaRPr>
                        <a:solidFill>
                          <a:srgbClr val="BCBEC4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это за Java такая?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311700" y="1250550"/>
            <a:ext cx="416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Я хочу увидеть настоящего Гослинга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5015350" y="1250550"/>
            <a:ext cx="381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Превосходно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54575"/>
            <a:ext cx="4163077" cy="27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349" y="1854575"/>
            <a:ext cx="3816939" cy="27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2"/>
          <p:cNvSpPr txBox="1"/>
          <p:nvPr/>
        </p:nvSpPr>
        <p:spPr>
          <a:xfrm>
            <a:off x="311700" y="10177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Класс Random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10" name="Google Shape;210;p32"/>
          <p:cNvGraphicFramePr/>
          <p:nvPr/>
        </p:nvGraphicFramePr>
        <p:xfrm>
          <a:off x="367175" y="1854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{59E414C8-EFD8-40C6-9E1C-A3913F3D758E}</a:tableStyleId>
              </a:tblPr>
              <a:tblGrid>
                <a:gridCol w="492132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Random rnd = </a:t>
                      </a: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Random();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number = rnd.nextInt(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+ 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System.out.println(</a:t>
                      </a:r>
                      <a:r>
                        <a:rPr b="1" lang="ru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"Random number: "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+ number);</a:t>
                      </a:r>
                      <a:endParaRPr>
                        <a:solidFill>
                          <a:srgbClr val="7A7E85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1" name="Google Shape;211;p32"/>
          <p:cNvGraphicFramePr/>
          <p:nvPr/>
        </p:nvGraphicFramePr>
        <p:xfrm>
          <a:off x="367175" y="147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{59E414C8-EFD8-40C6-9E1C-A3913F3D758E}</a:tableStyleId>
              </a:tblPr>
              <a:tblGrid>
                <a:gridCol w="517455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java.util.Random;</a:t>
                      </a:r>
                      <a:endParaRPr>
                        <a:solidFill>
                          <a:srgbClr val="7A7E85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3"/>
          <p:cNvSpPr txBox="1"/>
          <p:nvPr/>
        </p:nvSpPr>
        <p:spPr>
          <a:xfrm>
            <a:off x="311700" y="10177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Класс Random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18" name="Google Shape;218;p33"/>
          <p:cNvGraphicFramePr/>
          <p:nvPr/>
        </p:nvGraphicFramePr>
        <p:xfrm>
          <a:off x="367175" y="1854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{59E414C8-EFD8-40C6-9E1C-A3913F3D758E}</a:tableStyleId>
              </a:tblPr>
              <a:tblGrid>
                <a:gridCol w="492132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Random rnd = </a:t>
                      </a: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Random();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number = rnd.nextInt(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+ 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System.out.println(</a:t>
                      </a:r>
                      <a:r>
                        <a:rPr b="1" lang="ru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"Random number: "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+ number);</a:t>
                      </a:r>
                      <a:endParaRPr>
                        <a:solidFill>
                          <a:srgbClr val="7A7E85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9" name="Google Shape;219;p33"/>
          <p:cNvGraphicFramePr/>
          <p:nvPr/>
        </p:nvGraphicFramePr>
        <p:xfrm>
          <a:off x="367175" y="147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{59E414C8-EFD8-40C6-9E1C-A3913F3D758E}</a:tableStyleId>
              </a:tblPr>
              <a:tblGrid>
                <a:gridCol w="517455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java.util.Random;</a:t>
                      </a:r>
                      <a:endParaRPr>
                        <a:solidFill>
                          <a:srgbClr val="7A7E85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0" name="Google Shape;220;p33"/>
          <p:cNvGraphicFramePr/>
          <p:nvPr/>
        </p:nvGraphicFramePr>
        <p:xfrm>
          <a:off x="367175" y="333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{59E414C8-EFD8-40C6-9E1C-A3913F3D758E}</a:tableStyleId>
              </a:tblPr>
              <a:tblGrid>
                <a:gridCol w="724545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Random rnd1 = </a:t>
                      </a: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Random(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1L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Random rnd2 = </a:t>
                      </a: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Random(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1L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boolean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test = rnd1.nextInt(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== rnd2.nextInt(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System.out.println(</a:t>
                      </a:r>
                      <a:r>
                        <a:rPr b="1" lang="ru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"Test: "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+ test);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endParaRPr>
                        <a:solidFill>
                          <a:srgbClr val="BCBEC4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6" name="Google Shape;226;p34"/>
          <p:cNvGraphicFramePr/>
          <p:nvPr/>
        </p:nvGraphicFramePr>
        <p:xfrm>
          <a:off x="311700" y="146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{59E414C8-EFD8-40C6-9E1C-A3913F3D758E}</a:tableStyleId>
              </a:tblPr>
              <a:tblGrid>
                <a:gridCol w="57373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java.security.SecureRandom;</a:t>
                      </a:r>
                      <a:endParaRPr>
                        <a:solidFill>
                          <a:srgbClr val="BCBEC4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7" name="Google Shape;227;p34"/>
          <p:cNvSpPr txBox="1"/>
          <p:nvPr/>
        </p:nvSpPr>
        <p:spPr>
          <a:xfrm>
            <a:off x="311713" y="932700"/>
            <a:ext cx="745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Класс SecureRandom (</a:t>
            </a:r>
            <a:r>
              <a:rPr b="1" lang="ru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throws</a:t>
            </a:r>
            <a:r>
              <a:rPr lang="ru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NoSuchAlgorithmException</a:t>
            </a:r>
            <a:r>
              <a:rPr lang="ru" sz="1800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28" name="Google Shape;228;p34"/>
          <p:cNvGraphicFramePr/>
          <p:nvPr/>
        </p:nvGraphicFramePr>
        <p:xfrm>
          <a:off x="337238" y="189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{59E414C8-EFD8-40C6-9E1C-A3913F3D758E}</a:tableStyleId>
              </a:tblPr>
              <a:tblGrid>
                <a:gridCol w="740302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SecureRandom secureRandom1 = </a:t>
                      </a: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SecureRandom();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KeyGenerator keyGenerator1 = KeyGenerator.getInstance(</a:t>
                      </a:r>
                      <a:r>
                        <a:rPr b="1" lang="ru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"AES"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keyBitSize1 = 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256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keyGenerator1.init(keyBitSize1, secureRandom1);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SecureRandom secureRandom2 = </a:t>
                      </a: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SecureRandom();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KeyGenerator keyGenerator2 = KeyGenerator.getInstance(</a:t>
                      </a:r>
                      <a:r>
                        <a:rPr b="1" lang="ru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"AES"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keyBitSize2 = 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128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keyGenerator2.init(keyBitSize2, secureRandom1);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boolean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secTest = secureRandom1.nextInt(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== secureRandom2.nextInt(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System.out.println(</a:t>
                      </a:r>
                      <a:r>
                        <a:rPr b="1" lang="ru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"SecTest: "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+ secTest);</a:t>
                      </a:r>
                      <a:endParaRPr>
                        <a:solidFill>
                          <a:srgbClr val="BCBEC4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5"/>
          <p:cNvSpPr txBox="1"/>
          <p:nvPr/>
        </p:nvSpPr>
        <p:spPr>
          <a:xfrm>
            <a:off x="247625" y="10177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Класс Date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35" name="Google Shape;235;p35"/>
          <p:cNvGraphicFramePr/>
          <p:nvPr/>
        </p:nvGraphicFramePr>
        <p:xfrm>
          <a:off x="311700" y="2308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{59E414C8-EFD8-40C6-9E1C-A3913F3D758E}</a:tableStyleId>
              </a:tblPr>
              <a:tblGrid>
                <a:gridCol w="88492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Date date1 = </a:t>
                      </a: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Date();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Date date2 = </a:t>
                      </a: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Date();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System.out.println((date1.getTime() &gt; date2.getTime()) ?</a:t>
                      </a:r>
                      <a:endParaRPr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                   </a:t>
                      </a:r>
                      <a:r>
                        <a:rPr b="1" lang="ru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"date1 позже date2"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: </a:t>
                      </a:r>
                      <a:r>
                        <a:rPr b="1" lang="ru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"date1 раньше date2"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endParaRPr>
                        <a:solidFill>
                          <a:srgbClr val="BCBEC4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6" name="Google Shape;236;p35"/>
          <p:cNvGraphicFramePr/>
          <p:nvPr/>
        </p:nvGraphicFramePr>
        <p:xfrm>
          <a:off x="311700" y="1582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{59E414C8-EFD8-40C6-9E1C-A3913F3D758E}</a:tableStyleId>
              </a:tblPr>
              <a:tblGrid>
                <a:gridCol w="58948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Date date = </a:t>
                      </a: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Date();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Date date = </a:t>
                      </a: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Date(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1212121212121L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endParaRPr>
                        <a:solidFill>
                          <a:srgbClr val="BCBEC4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6"/>
          <p:cNvSpPr txBox="1"/>
          <p:nvPr/>
        </p:nvSpPr>
        <p:spPr>
          <a:xfrm>
            <a:off x="247625" y="10177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Класс Date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43" name="Google Shape;243;p36"/>
          <p:cNvGraphicFramePr/>
          <p:nvPr/>
        </p:nvGraphicFramePr>
        <p:xfrm>
          <a:off x="311700" y="2308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{59E414C8-EFD8-40C6-9E1C-A3913F3D758E}</a:tableStyleId>
              </a:tblPr>
              <a:tblGrid>
                <a:gridCol w="88492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Date date1 = </a:t>
                      </a: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Date();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Date date2 = </a:t>
                      </a: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Date();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System.out.println((date1.getTime() &gt; date2.getTime()) ?</a:t>
                      </a:r>
                      <a:endParaRPr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                   </a:t>
                      </a:r>
                      <a:r>
                        <a:rPr b="1" lang="ru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"date1 позже date2"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: </a:t>
                      </a:r>
                      <a:r>
                        <a:rPr b="1" lang="ru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"date1 раньше date2"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endParaRPr>
                        <a:solidFill>
                          <a:srgbClr val="BCBEC4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4" name="Google Shape;244;p36"/>
          <p:cNvGraphicFramePr/>
          <p:nvPr/>
        </p:nvGraphicFramePr>
        <p:xfrm>
          <a:off x="311700" y="1582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{59E414C8-EFD8-40C6-9E1C-A3913F3D758E}</a:tableStyleId>
              </a:tblPr>
              <a:tblGrid>
                <a:gridCol w="58948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Date date = </a:t>
                      </a: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Date();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Date date = </a:t>
                      </a: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Date(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1212121212121L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endParaRPr>
                        <a:solidFill>
                          <a:srgbClr val="BCBEC4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5" name="Google Shape;245;p36"/>
          <p:cNvGraphicFramePr/>
          <p:nvPr/>
        </p:nvGraphicFramePr>
        <p:xfrm>
          <a:off x="311700" y="345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{59E414C8-EFD8-40C6-9E1C-A3913F3D758E}</a:tableStyleId>
              </a:tblPr>
              <a:tblGrid>
                <a:gridCol w="799955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Date date1 = </a:t>
                      </a: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Date();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Thread.sleep(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2000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 </a:t>
                      </a:r>
                      <a:r>
                        <a:rPr i="1" lang="ru">
                          <a:solidFill>
                            <a:schemeClr val="dk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//приостановим работу программы на 2 секунды</a:t>
                      </a:r>
                      <a:br>
                        <a:rPr lang="ru">
                          <a:solidFill>
                            <a:schemeClr val="dk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Date date2 = </a:t>
                      </a: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Date();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System.out.println(date1.before(date2)); </a:t>
                      </a:r>
                      <a:r>
                        <a:rPr lang="ru">
                          <a:solidFill>
                            <a:schemeClr val="dk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true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endParaRPr>
                        <a:solidFill>
                          <a:srgbClr val="BCBEC4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Длинная арифметика</a:t>
            </a:r>
            <a:endParaRPr/>
          </a:p>
        </p:txBody>
      </p:sp>
      <p:graphicFrame>
        <p:nvGraphicFramePr>
          <p:cNvPr id="251" name="Google Shape;251;p37"/>
          <p:cNvGraphicFramePr/>
          <p:nvPr/>
        </p:nvGraphicFramePr>
        <p:xfrm>
          <a:off x="311700" y="132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{59E414C8-EFD8-40C6-9E1C-A3913F3D758E}</a:tableStyleId>
              </a:tblPr>
              <a:tblGrid>
                <a:gridCol w="88323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5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BigInteger firstValue = </a:t>
                      </a:r>
                      <a:r>
                        <a:rPr b="1" lang="ru" sz="155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</a:t>
                      </a:r>
                      <a:r>
                        <a:rPr lang="ru" sz="155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BigInteger(</a:t>
                      </a:r>
                      <a:r>
                        <a:rPr b="1" lang="ru" sz="155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"37995"</a:t>
                      </a:r>
                      <a:r>
                        <a:rPr lang="ru" sz="155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ru" sz="155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 sz="155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BigInteger secondValue = </a:t>
                      </a:r>
                      <a:r>
                        <a:rPr b="1" lang="ru" sz="155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</a:t>
                      </a:r>
                      <a:r>
                        <a:rPr lang="ru" sz="155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BigInteger(</a:t>
                      </a:r>
                      <a:r>
                        <a:rPr b="1" lang="ru" sz="155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"35466"</a:t>
                      </a:r>
                      <a:r>
                        <a:rPr lang="ru" sz="155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ru" sz="155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 sz="155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BigInteger resultValue =  firstValue.add(secondValue); </a:t>
                      </a:r>
                      <a:r>
                        <a:rPr i="1" lang="ru" sz="1550">
                          <a:solidFill>
                            <a:schemeClr val="dk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73461</a:t>
                      </a:r>
                      <a:br>
                        <a:rPr lang="ru" sz="1550">
                          <a:solidFill>
                            <a:schemeClr val="dk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 sz="155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BigInteger resultValue =  firstValue.multiply(secondValue); </a:t>
                      </a:r>
                      <a:r>
                        <a:rPr i="1" lang="ru" sz="1550">
                          <a:solidFill>
                            <a:schemeClr val="dk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1347530670</a:t>
                      </a:r>
                      <a:endParaRPr sz="1550">
                        <a:solidFill>
                          <a:schemeClr val="dk2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2" name="Google Shape;252;p37"/>
          <p:cNvGraphicFramePr/>
          <p:nvPr/>
        </p:nvGraphicFramePr>
        <p:xfrm>
          <a:off x="311700" y="285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{59E414C8-EFD8-40C6-9E1C-A3913F3D758E}</a:tableStyleId>
              </a:tblPr>
              <a:tblGrid>
                <a:gridCol w="88323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5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BigDecimal value = </a:t>
                      </a:r>
                      <a:r>
                        <a:rPr b="1" lang="ru" sz="145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</a:t>
                      </a:r>
                      <a:r>
                        <a:rPr lang="ru" sz="145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BigDecimal(</a:t>
                      </a:r>
                      <a:r>
                        <a:rPr b="1" lang="ru" sz="145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"454334.34334"</a:t>
                      </a:r>
                      <a:r>
                        <a:rPr lang="ru" sz="145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ru" sz="145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 sz="145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ru" sz="145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result = value.precision(); </a:t>
                      </a:r>
                      <a:r>
                        <a:rPr i="1" lang="ru" sz="1450">
                          <a:solidFill>
                            <a:schemeClr val="dk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11</a:t>
                      </a:r>
                      <a:br>
                        <a:rPr lang="ru" sz="1450">
                          <a:solidFill>
                            <a:schemeClr val="dk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ru" sz="145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 sz="145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BigDecimal firstValue = </a:t>
                      </a:r>
                      <a:r>
                        <a:rPr b="1" lang="ru" sz="145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</a:t>
                      </a:r>
                      <a:r>
                        <a:rPr lang="ru" sz="145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BigDecimal(</a:t>
                      </a:r>
                      <a:r>
                        <a:rPr b="1" lang="ru" sz="145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"455656.545"</a:t>
                      </a:r>
                      <a:r>
                        <a:rPr lang="ru" sz="145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ru" sz="145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 sz="145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BigDecimal secondValue = </a:t>
                      </a:r>
                      <a:r>
                        <a:rPr b="1" lang="ru" sz="145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</a:t>
                      </a:r>
                      <a:r>
                        <a:rPr lang="ru" sz="145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BigDecimal(</a:t>
                      </a:r>
                      <a:r>
                        <a:rPr lang="ru" sz="145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3445.544445</a:t>
                      </a:r>
                      <a:r>
                        <a:rPr lang="ru" sz="145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ru" sz="145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 sz="145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ccBigDecimal result = firstValue.divide(secondValue, </a:t>
                      </a:r>
                      <a:r>
                        <a:rPr lang="ru" sz="145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ru" sz="145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,RoundingMode.DOWN); </a:t>
                      </a:r>
                      <a:r>
                        <a:rPr i="1" lang="ru" sz="1450">
                          <a:solidFill>
                            <a:schemeClr val="dk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132.24</a:t>
                      </a:r>
                      <a:endParaRPr sz="1450">
                        <a:solidFill>
                          <a:schemeClr val="dk2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Методы</a:t>
            </a:r>
            <a:endParaRPr/>
          </a:p>
        </p:txBody>
      </p:sp>
      <p:graphicFrame>
        <p:nvGraphicFramePr>
          <p:cNvPr id="258" name="Google Shape;258;p38"/>
          <p:cNvGraphicFramePr/>
          <p:nvPr/>
        </p:nvGraphicFramePr>
        <p:xfrm>
          <a:off x="311700" y="121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{59E414C8-EFD8-40C6-9E1C-A3913F3D758E}</a:tableStyleId>
              </a:tblPr>
              <a:tblGrid>
                <a:gridCol w="45910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ru" sz="15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static</a:t>
                      </a: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ru" sz="15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sum(</a:t>
                      </a:r>
                      <a:r>
                        <a:rPr b="1" lang="ru" sz="15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a, </a:t>
                      </a:r>
                      <a:r>
                        <a:rPr b="1" lang="ru" sz="15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b) {</a:t>
                      </a:r>
                      <a:b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b="1" lang="ru" sz="15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 + b;</a:t>
                      </a:r>
                      <a:b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5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9" name="Google Shape;259;p38"/>
          <p:cNvGraphicFramePr/>
          <p:nvPr/>
        </p:nvGraphicFramePr>
        <p:xfrm>
          <a:off x="311700" y="250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{59E414C8-EFD8-40C6-9E1C-A3913F3D758E}</a:tableStyleId>
              </a:tblPr>
              <a:tblGrid>
                <a:gridCol w="71806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protected</a:t>
                      </a: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ru" sz="15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void</a:t>
                      </a: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constructHelloSentence(String name) {</a:t>
                      </a:r>
                      <a:b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String resultSentence = </a:t>
                      </a:r>
                      <a:r>
                        <a:rPr b="1" lang="ru" sz="15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"Hello world! My name is "</a:t>
                      </a: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+ name;</a:t>
                      </a:r>
                      <a:b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System.out.println(resultSentence);</a:t>
                      </a:r>
                      <a:b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 sz="15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5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Java в современном мире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0225"/>
            <a:ext cx="8520599" cy="2743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087" y="245300"/>
            <a:ext cx="4619820" cy="46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Возможно мы что-то забыли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1945725" cy="9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0200" y="1913475"/>
            <a:ext cx="1397775" cy="13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6250" y="1215050"/>
            <a:ext cx="1500174" cy="150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724" y="3215300"/>
            <a:ext cx="1795700" cy="123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5175" y="1346300"/>
            <a:ext cx="1237676" cy="123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57249" y="3000375"/>
            <a:ext cx="1327874" cy="1328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96650" y="2799149"/>
            <a:ext cx="1431876" cy="152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Java платформа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3"/>
            <a:ext cx="5596547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7953" y="1146150"/>
            <a:ext cx="1580040" cy="28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853" y="1152475"/>
            <a:ext cx="7002285" cy="3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Hello World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3" name="Google Shape;113;p20"/>
          <p:cNvGraphicFramePr/>
          <p:nvPr/>
        </p:nvGraphicFramePr>
        <p:xfrm>
          <a:off x="311700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{59E414C8-EFD8-40C6-9E1C-A3913F3D758E}</a:tableStyleId>
              </a:tblPr>
              <a:tblGrid>
                <a:gridCol w="5978375"/>
              </a:tblGrid>
              <a:tr h="3416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8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lang="ru" sz="18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ru" sz="18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class</a:t>
                      </a:r>
                      <a:r>
                        <a:rPr lang="ru" sz="18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Main {</a:t>
                      </a:r>
                      <a:br>
                        <a:rPr lang="ru" sz="18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 sz="18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b="1" lang="ru" sz="18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lang="ru" sz="18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ru" sz="18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static</a:t>
                      </a:r>
                      <a:r>
                        <a:rPr lang="ru" sz="18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ru" sz="18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void</a:t>
                      </a:r>
                      <a:r>
                        <a:rPr lang="ru" sz="18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main(String[] args) {</a:t>
                      </a:r>
                      <a:br>
                        <a:rPr lang="ru" sz="18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 sz="18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System.out.println(</a:t>
                      </a:r>
                      <a:r>
                        <a:rPr b="1" lang="ru" sz="18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"Hello world!"</a:t>
                      </a:r>
                      <a:r>
                        <a:rPr lang="ru" sz="18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ru" sz="18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 sz="18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}</a:t>
                      </a:r>
                      <a:br>
                        <a:rPr lang="ru" sz="18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 sz="18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800">
                        <a:solidFill>
                          <a:srgbClr val="BCBEC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Переменные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0" name="Google Shape;120;p21"/>
          <p:cNvGraphicFramePr/>
          <p:nvPr/>
        </p:nvGraphicFramePr>
        <p:xfrm>
          <a:off x="311700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{59E414C8-EFD8-40C6-9E1C-A3913F3D758E}</a:tableStyleId>
              </a:tblPr>
              <a:tblGrid>
                <a:gridCol w="3615950"/>
              </a:tblGrid>
              <a:tr h="1245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x = 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y, z;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long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= 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</a:t>
                      </a:r>
                      <a:r>
                        <a:rPr i="1"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//ошибка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boolean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flag = </a:t>
                      </a: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boolean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oneMoreFlag = 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</a:t>
                      </a:r>
                      <a:r>
                        <a:rPr i="1"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//ошибка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[] arr = </a:t>
                      </a: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 = </a:t>
                      </a:r>
                      <a:r>
                        <a:rPr lang="ru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y = x;</a:t>
                      </a:r>
                      <a:br>
                        <a:rPr lang="ru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endParaRPr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850" y="1152475"/>
            <a:ext cx="4705601" cy="257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